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5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12" r:id="rId17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77" Type="http://schemas.openxmlformats.org/officeDocument/2006/relationships/slide" Target="slides/slide5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8" name="Shape 9698"/>
        <p:cNvGrpSpPr/>
        <p:nvPr/>
      </p:nvGrpSpPr>
      <p:grpSpPr>
        <a:xfrm>
          <a:off x="0" y="0"/>
          <a:ext cx="0" cy="0"/>
          <a:chOff x="0" y="0"/>
          <a:chExt cx="0" cy="0"/>
        </a:xfrm>
      </p:grpSpPr>
      <p:sp>
        <p:nvSpPr>
          <p:cNvPr id="9699" name="Google Shape;9699;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700" name="Google Shape;9700;p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01" name="Google Shape;9701;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57.xml"/></Relationships>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2" name="Shape 9702"/>
        <p:cNvGrpSpPr/>
        <p:nvPr/>
      </p:nvGrpSpPr>
      <p:grpSpPr>
        <a:xfrm>
          <a:off x="0" y="0"/>
          <a:ext cx="0" cy="0"/>
          <a:chOff x="0" y="0"/>
          <a:chExt cx="0" cy="0"/>
        </a:xfrm>
      </p:grpSpPr>
      <p:sp>
        <p:nvSpPr>
          <p:cNvPr id="9703" name="Google Shape;9703;p1487"/>
          <p:cNvSpPr txBox="1"/>
          <p:nvPr/>
        </p:nvSpPr>
        <p:spPr>
          <a:xfrm>
            <a:off x="509588" y="1409700"/>
            <a:ext cx="2157412" cy="1819275"/>
          </a:xfrm>
          <a:prstGeom prst="rect">
            <a:avLst/>
          </a:prstGeom>
          <a:noFill/>
          <a:ln cap="flat" cmpd="sng" w="19050">
            <a:solidFill>
              <a:srgbClr val="0099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FF"/>
              </a:buClr>
              <a:buSzPts val="3200"/>
              <a:buFont typeface="Comic Sans MS"/>
              <a:buNone/>
            </a:pPr>
            <a:r>
              <a:rPr b="0" i="0" lang="en-US" sz="3200" u="none" cap="none" strike="noStrike">
                <a:solidFill>
                  <a:srgbClr val="0000FF"/>
                </a:solidFill>
                <a:latin typeface="Comic Sans MS"/>
                <a:ea typeface="Comic Sans MS"/>
                <a:cs typeface="Comic Sans MS"/>
                <a:sym typeface="Comic Sans MS"/>
              </a:rPr>
              <a:t>Sunlight</a:t>
            </a:r>
            <a:endParaRPr/>
          </a:p>
          <a:p>
            <a:pPr indent="0" lvl="0" marL="0" marR="0" rtl="0" algn="ctr">
              <a:lnSpc>
                <a:spcPct val="90000"/>
              </a:lnSpc>
              <a:spcBef>
                <a:spcPts val="1600"/>
              </a:spcBef>
              <a:spcAft>
                <a:spcPts val="0"/>
              </a:spcAft>
              <a:buClr>
                <a:srgbClr val="0000FF"/>
              </a:buClr>
              <a:buSzPts val="3200"/>
              <a:buFont typeface="Comic Sans MS"/>
              <a:buNone/>
            </a:pPr>
            <a:r>
              <a:rPr b="0" i="0" lang="en-US" sz="3200" u="none" cap="none" strike="noStrike">
                <a:solidFill>
                  <a:srgbClr val="0000FF"/>
                </a:solidFill>
                <a:latin typeface="Comic Sans MS"/>
                <a:ea typeface="Comic Sans MS"/>
                <a:cs typeface="Comic Sans MS"/>
                <a:sym typeface="Comic Sans MS"/>
              </a:rPr>
              <a:t>CO</a:t>
            </a:r>
            <a:r>
              <a:rPr b="0" baseline="-25000" i="0" lang="en-US" sz="3200" u="none" cap="none" strike="noStrike">
                <a:solidFill>
                  <a:srgbClr val="0000FF"/>
                </a:solidFill>
                <a:latin typeface="Comic Sans MS"/>
                <a:ea typeface="Comic Sans MS"/>
                <a:cs typeface="Comic Sans MS"/>
                <a:sym typeface="Comic Sans MS"/>
              </a:rPr>
              <a:t>2</a:t>
            </a:r>
            <a:r>
              <a:rPr b="0" i="0" lang="en-US" sz="3200" u="none" cap="none" strike="noStrike">
                <a:solidFill>
                  <a:srgbClr val="0000FF"/>
                </a:solidFill>
                <a:latin typeface="Comic Sans MS"/>
                <a:ea typeface="Comic Sans MS"/>
                <a:cs typeface="Comic Sans MS"/>
                <a:sym typeface="Comic Sans MS"/>
              </a:rPr>
              <a:t>,</a:t>
            </a:r>
            <a:r>
              <a:rPr b="0" baseline="-25000" i="0" lang="en-US" sz="3200" u="none" cap="none" strike="noStrike">
                <a:solidFill>
                  <a:srgbClr val="0000FF"/>
                </a:solidFill>
                <a:latin typeface="Comic Sans MS"/>
                <a:ea typeface="Comic Sans MS"/>
                <a:cs typeface="Comic Sans MS"/>
                <a:sym typeface="Comic Sans MS"/>
              </a:rPr>
              <a:t> </a:t>
            </a:r>
            <a:r>
              <a:rPr b="0" i="0" lang="en-US" sz="3200" u="none" cap="none" strike="noStrike">
                <a:solidFill>
                  <a:srgbClr val="0000FF"/>
                </a:solidFill>
                <a:latin typeface="Comic Sans MS"/>
                <a:ea typeface="Comic Sans MS"/>
                <a:cs typeface="Comic Sans MS"/>
                <a:sym typeface="Comic Sans MS"/>
              </a:rPr>
              <a:t>H</a:t>
            </a:r>
            <a:r>
              <a:rPr b="0" baseline="-25000" i="0" lang="en-US" sz="3200" u="none" cap="none" strike="noStrike">
                <a:solidFill>
                  <a:srgbClr val="0000FF"/>
                </a:solidFill>
                <a:latin typeface="Comic Sans MS"/>
                <a:ea typeface="Comic Sans MS"/>
                <a:cs typeface="Comic Sans MS"/>
                <a:sym typeface="Comic Sans MS"/>
              </a:rPr>
              <a:t>2</a:t>
            </a:r>
            <a:r>
              <a:rPr b="0" i="0" lang="en-US" sz="3200" u="none" cap="none" strike="noStrike">
                <a:solidFill>
                  <a:srgbClr val="0000FF"/>
                </a:solidFill>
                <a:latin typeface="Comic Sans MS"/>
                <a:ea typeface="Comic Sans MS"/>
                <a:cs typeface="Comic Sans MS"/>
                <a:sym typeface="Comic Sans MS"/>
              </a:rPr>
              <a:t>0, </a:t>
            </a:r>
            <a:endParaRPr/>
          </a:p>
          <a:p>
            <a:pPr indent="0" lvl="0" marL="0" marR="0" rtl="0" algn="ctr">
              <a:lnSpc>
                <a:spcPct val="80000"/>
              </a:lnSpc>
              <a:spcBef>
                <a:spcPts val="1600"/>
              </a:spcBef>
              <a:spcAft>
                <a:spcPts val="0"/>
              </a:spcAft>
              <a:buClr>
                <a:srgbClr val="0000FF"/>
              </a:buClr>
              <a:buSzPts val="3200"/>
              <a:buFont typeface="Comic Sans MS"/>
              <a:buNone/>
            </a:pPr>
            <a:r>
              <a:rPr b="0" i="0" lang="en-US" sz="3200" u="none" cap="none" strike="noStrike">
                <a:solidFill>
                  <a:srgbClr val="0000FF"/>
                </a:solidFill>
                <a:latin typeface="Comic Sans MS"/>
                <a:ea typeface="Comic Sans MS"/>
                <a:cs typeface="Comic Sans MS"/>
                <a:sym typeface="Comic Sans MS"/>
              </a:rPr>
              <a:t>Nutrients</a:t>
            </a:r>
            <a:endParaRPr/>
          </a:p>
        </p:txBody>
      </p:sp>
      <p:sp>
        <p:nvSpPr>
          <p:cNvPr id="9704" name="Google Shape;9704;p1487"/>
          <p:cNvSpPr txBox="1"/>
          <p:nvPr/>
        </p:nvSpPr>
        <p:spPr>
          <a:xfrm>
            <a:off x="3751263" y="2030413"/>
            <a:ext cx="1903412" cy="596900"/>
          </a:xfrm>
          <a:prstGeom prst="rect">
            <a:avLst/>
          </a:prstGeom>
          <a:noFill/>
          <a:ln cap="flat" cmpd="sng" w="19050">
            <a:solidFill>
              <a:srgbClr val="0099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3200"/>
              <a:buFont typeface="Comic Sans MS"/>
              <a:buNone/>
            </a:pPr>
            <a:r>
              <a:rPr b="0" i="0" lang="en-US" sz="3200" u="none" cap="none" strike="noStrike">
                <a:solidFill>
                  <a:srgbClr val="0000FF"/>
                </a:solidFill>
                <a:latin typeface="Comic Sans MS"/>
                <a:ea typeface="Comic Sans MS"/>
                <a:cs typeface="Comic Sans MS"/>
                <a:sym typeface="Comic Sans MS"/>
              </a:rPr>
              <a:t>Biomass</a:t>
            </a:r>
            <a:endParaRPr/>
          </a:p>
        </p:txBody>
      </p:sp>
      <p:sp>
        <p:nvSpPr>
          <p:cNvPr id="9705" name="Google Shape;9705;p1487"/>
          <p:cNvSpPr txBox="1"/>
          <p:nvPr/>
        </p:nvSpPr>
        <p:spPr>
          <a:xfrm>
            <a:off x="6684963" y="1790700"/>
            <a:ext cx="2173287" cy="1085850"/>
          </a:xfrm>
          <a:prstGeom prst="rect">
            <a:avLst/>
          </a:prstGeom>
          <a:noFill/>
          <a:ln cap="flat" cmpd="sng" w="19050">
            <a:solidFill>
              <a:srgbClr val="0099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79FB6"/>
              </a:buClr>
              <a:buSzPts val="3200"/>
              <a:buFont typeface="Comic Sans MS"/>
              <a:buNone/>
            </a:pPr>
            <a:r>
              <a:rPr b="0" i="0" lang="en-US" sz="3200" u="none" cap="none" strike="noStrike">
                <a:solidFill>
                  <a:srgbClr val="379FB6"/>
                </a:solidFill>
                <a:latin typeface="Comic Sans MS"/>
                <a:ea typeface="Comic Sans MS"/>
                <a:cs typeface="Comic Sans MS"/>
                <a:sym typeface="Comic Sans MS"/>
              </a:rPr>
              <a:t>Chemical energy</a:t>
            </a:r>
            <a:endParaRPr/>
          </a:p>
        </p:txBody>
      </p:sp>
      <p:sp>
        <p:nvSpPr>
          <p:cNvPr id="9706" name="Google Shape;9706;p1487"/>
          <p:cNvSpPr/>
          <p:nvPr/>
        </p:nvSpPr>
        <p:spPr>
          <a:xfrm>
            <a:off x="2895600" y="2152650"/>
            <a:ext cx="674688" cy="300038"/>
          </a:xfrm>
          <a:prstGeom prst="rightArrow">
            <a:avLst>
              <a:gd fmla="val 50000" name="adj1"/>
              <a:gd fmla="val 56217"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07" name="Google Shape;9707;p1487"/>
          <p:cNvSpPr/>
          <p:nvPr/>
        </p:nvSpPr>
        <p:spPr>
          <a:xfrm>
            <a:off x="5840413" y="2162175"/>
            <a:ext cx="674687" cy="300038"/>
          </a:xfrm>
          <a:prstGeom prst="rightArrow">
            <a:avLst>
              <a:gd fmla="val 50000" name="adj1"/>
              <a:gd fmla="val 56217"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08" name="Google Shape;9708;p1487"/>
          <p:cNvSpPr txBox="1"/>
          <p:nvPr/>
        </p:nvSpPr>
        <p:spPr>
          <a:xfrm>
            <a:off x="381000" y="3900488"/>
            <a:ext cx="4438650" cy="26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9900"/>
              </a:buClr>
              <a:buSzPts val="2800"/>
              <a:buFont typeface="Arial"/>
              <a:buNone/>
            </a:pPr>
            <a:r>
              <a:rPr b="0" i="0" lang="en-US" sz="2800" u="none" cap="none" strike="noStrike">
                <a:solidFill>
                  <a:srgbClr val="009900"/>
                </a:solidFill>
                <a:latin typeface="Arial"/>
                <a:ea typeface="Arial"/>
                <a:cs typeface="Arial"/>
                <a:sym typeface="Arial"/>
              </a:rPr>
              <a:t>Develop </a:t>
            </a:r>
            <a:r>
              <a:rPr b="1" i="0" lang="en-US" sz="2800" u="none" cap="none" strike="noStrike">
                <a:solidFill>
                  <a:srgbClr val="009900"/>
                </a:solidFill>
                <a:latin typeface="Arial"/>
                <a:ea typeface="Arial"/>
                <a:cs typeface="Arial"/>
                <a:sym typeface="Arial"/>
              </a:rPr>
              <a:t>energy</a:t>
            </a:r>
            <a:r>
              <a:rPr b="0" i="0" lang="en-US" sz="2800" u="none" cap="none" strike="noStrike">
                <a:solidFill>
                  <a:srgbClr val="009900"/>
                </a:solidFill>
                <a:latin typeface="Arial"/>
                <a:ea typeface="Arial"/>
                <a:cs typeface="Arial"/>
                <a:sym typeface="Arial"/>
              </a:rPr>
              <a:t> plants that can use marginal agricultural land, need less nutrients, water, and are easier to breakdown into simple sugars</a:t>
            </a:r>
            <a:endParaRPr b="0" i="0" sz="2800" u="none" cap="none" strike="noStrike">
              <a:solidFill>
                <a:srgbClr val="009900"/>
              </a:solidFill>
              <a:latin typeface="Arial"/>
              <a:ea typeface="Arial"/>
              <a:cs typeface="Arial"/>
              <a:sym typeface="Arial"/>
            </a:endParaRPr>
          </a:p>
        </p:txBody>
      </p:sp>
      <p:sp>
        <p:nvSpPr>
          <p:cNvPr id="9709" name="Google Shape;9709;p1487"/>
          <p:cNvSpPr/>
          <p:nvPr/>
        </p:nvSpPr>
        <p:spPr>
          <a:xfrm rot="-5400000">
            <a:off x="2374106" y="1796257"/>
            <a:ext cx="509587" cy="3733800"/>
          </a:xfrm>
          <a:prstGeom prst="rightBrace">
            <a:avLst>
              <a:gd fmla="val 104310" name="adj1"/>
              <a:gd fmla="val 65394" name="adj2"/>
            </a:avLst>
          </a:prstGeom>
          <a:noFill/>
          <a:ln cap="flat" cmpd="sng" w="28575">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10" name="Google Shape;9710;p1487"/>
          <p:cNvSpPr txBox="1"/>
          <p:nvPr/>
        </p:nvSpPr>
        <p:spPr>
          <a:xfrm>
            <a:off x="838200" y="228600"/>
            <a:ext cx="7696200" cy="641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3600"/>
              <a:buFont typeface="Comic Sans MS"/>
              <a:buNone/>
            </a:pPr>
            <a:r>
              <a:rPr b="0" i="0" lang="en-US" sz="3600" u="none" cap="none" strike="noStrike">
                <a:solidFill>
                  <a:srgbClr val="FF0000"/>
                </a:solidFill>
                <a:latin typeface="Comic Sans MS"/>
                <a:ea typeface="Comic Sans MS"/>
                <a:cs typeface="Comic Sans MS"/>
                <a:sym typeface="Comic Sans MS"/>
              </a:rPr>
              <a:t>Sunlight to energy via Bio-mass</a:t>
            </a:r>
            <a:endParaRPr/>
          </a:p>
        </p:txBody>
      </p:sp>
      <p:grpSp>
        <p:nvGrpSpPr>
          <p:cNvPr id="9711" name="Google Shape;9711;p1487"/>
          <p:cNvGrpSpPr/>
          <p:nvPr/>
        </p:nvGrpSpPr>
        <p:grpSpPr>
          <a:xfrm>
            <a:off x="4800600" y="3385344"/>
            <a:ext cx="4038600" cy="2256631"/>
            <a:chOff x="3024" y="2161"/>
            <a:chExt cx="2544" cy="1422"/>
          </a:xfrm>
        </p:grpSpPr>
        <p:sp>
          <p:nvSpPr>
            <p:cNvPr id="9712" name="Google Shape;9712;p1487"/>
            <p:cNvSpPr/>
            <p:nvPr/>
          </p:nvSpPr>
          <p:spPr>
            <a:xfrm rot="-5400000">
              <a:off x="4183" y="1097"/>
              <a:ext cx="321" cy="2448"/>
            </a:xfrm>
            <a:prstGeom prst="rightBrace">
              <a:avLst>
                <a:gd fmla="val 108567" name="adj1"/>
                <a:gd fmla="val 33028" name="adj2"/>
              </a:avLst>
            </a:prstGeom>
            <a:noFill/>
            <a:ln cap="flat" cmpd="sng" w="28575">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13" name="Google Shape;9713;p1487"/>
            <p:cNvSpPr txBox="1"/>
            <p:nvPr/>
          </p:nvSpPr>
          <p:spPr>
            <a:xfrm>
              <a:off x="3024" y="2448"/>
              <a:ext cx="2544" cy="113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3300"/>
                </a:buClr>
                <a:buSzPts val="2800"/>
                <a:buFont typeface="Arial"/>
                <a:buNone/>
              </a:pPr>
              <a:r>
                <a:rPr b="0" i="0" lang="en-US" sz="2800" u="none" cap="none" strike="noStrike">
                  <a:solidFill>
                    <a:srgbClr val="FF3300"/>
                  </a:solidFill>
                  <a:latin typeface="Arial"/>
                  <a:ea typeface="Arial"/>
                  <a:cs typeface="Arial"/>
                  <a:sym typeface="Arial"/>
                </a:rPr>
                <a:t>Improved conversion of cellulose into fuel.</a:t>
              </a:r>
              <a:br>
                <a:rPr b="0" i="0" lang="en-US" sz="2800" u="none" cap="none" strike="noStrike">
                  <a:solidFill>
                    <a:srgbClr val="FF3300"/>
                  </a:solidFill>
                  <a:latin typeface="Arial"/>
                  <a:ea typeface="Arial"/>
                  <a:cs typeface="Arial"/>
                  <a:sym typeface="Arial"/>
                </a:rPr>
              </a:br>
              <a:r>
                <a:rPr b="0" i="0" lang="en-US" sz="2800" u="none" cap="none" strike="noStrike">
                  <a:solidFill>
                    <a:srgbClr val="FF3300"/>
                  </a:solidFill>
                  <a:latin typeface="Arial"/>
                  <a:ea typeface="Arial"/>
                  <a:cs typeface="Arial"/>
                  <a:sym typeface="Arial"/>
                </a:rPr>
                <a:t>New organisms for biomass conversion.</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